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b6fbcdaf0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b6fbcdaf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b6fbcdaf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b6fbcdaf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391aaac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391aaac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5391aaac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5391aaac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5391aaac1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5391aaac1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5391aaac1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5391aaac1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5391aaac1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5391aaac1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5391aaac1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5391aaac1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5391aaac1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5391aaac1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5391aaac1_1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5391aaac1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es.linkedin.com/in/sabinzarraga" TargetMode="External"/><Relationship Id="rId4" Type="http://schemas.openxmlformats.org/officeDocument/2006/relationships/hyperlink" Target="https://es.linkedin.com/in/olatzj" TargetMode="External"/><Relationship Id="rId11" Type="http://schemas.openxmlformats.org/officeDocument/2006/relationships/image" Target="../media/image4.png"/><Relationship Id="rId10" Type="http://schemas.openxmlformats.org/officeDocument/2006/relationships/image" Target="../media/image1.png"/><Relationship Id="rId9" Type="http://schemas.openxmlformats.org/officeDocument/2006/relationships/hyperlink" Target="https://es.linkedin.com/company/asle" TargetMode="External"/><Relationship Id="rId5" Type="http://schemas.openxmlformats.org/officeDocument/2006/relationships/hyperlink" Target="https://es.linkedin.com/in/venan" TargetMode="External"/><Relationship Id="rId6" Type="http://schemas.openxmlformats.org/officeDocument/2006/relationships/hyperlink" Target="http://asle.es/" TargetMode="External"/><Relationship Id="rId7" Type="http://schemas.openxmlformats.org/officeDocument/2006/relationships/hyperlink" Target="https://twitter.com/aslenews" TargetMode="External"/><Relationship Id="rId8" Type="http://schemas.openxmlformats.org/officeDocument/2006/relationships/hyperlink" Target="https://www.facebook.com/FBASLE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ASLECloud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1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r:id="rId3"/>
              </a:rPr>
              <a:t>Sabin</a:t>
            </a:r>
            <a:r>
              <a:rPr lang="es"/>
              <a:t>, </a:t>
            </a:r>
            <a:r>
              <a:rPr lang="es" u="sng">
                <a:solidFill>
                  <a:schemeClr val="hlink"/>
                </a:solidFill>
                <a:hlinkClick r:id="rId4"/>
              </a:rPr>
              <a:t>Olatz</a:t>
            </a:r>
            <a:r>
              <a:rPr lang="es"/>
              <a:t>, </a:t>
            </a:r>
            <a:r>
              <a:rPr lang="es" u="sng">
                <a:solidFill>
                  <a:schemeClr val="hlink"/>
                </a:solidFill>
                <a:hlinkClick r:id="rId5"/>
              </a:rPr>
              <a:t>Venan</a:t>
            </a:r>
            <a:r>
              <a:rPr lang="es"/>
              <a:t> 29/11/2017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accent5"/>
                </a:solidFill>
                <a:hlinkClick r:id="rId6"/>
              </a:rPr>
              <a:t>asle.es</a:t>
            </a:r>
            <a:r>
              <a:rPr lang="es"/>
              <a:t> / </a:t>
            </a:r>
            <a:r>
              <a:rPr lang="es" u="sng">
                <a:solidFill>
                  <a:schemeClr val="hlink"/>
                </a:solidFill>
                <a:hlinkClick r:id="rId7"/>
              </a:rPr>
              <a:t>@aslenews</a:t>
            </a:r>
            <a:r>
              <a:rPr lang="es"/>
              <a:t> / </a:t>
            </a:r>
            <a:r>
              <a:rPr lang="es" u="sng">
                <a:solidFill>
                  <a:schemeClr val="hlink"/>
                </a:solidFill>
                <a:hlinkClick r:id="rId8"/>
              </a:rPr>
              <a:t>FBasle</a:t>
            </a:r>
            <a:r>
              <a:rPr lang="es"/>
              <a:t> / </a:t>
            </a:r>
            <a:r>
              <a:rPr lang="es" u="sng">
                <a:solidFill>
                  <a:schemeClr val="hlink"/>
                </a:solidFill>
                <a:hlinkClick r:id="rId9"/>
              </a:rPr>
              <a:t>LNasle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#semanaeuropea2018</a:t>
            </a:r>
            <a:endParaRPr b="1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610350" y="204788"/>
            <a:ext cx="2324100" cy="153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1701" y="204797"/>
            <a:ext cx="2280474" cy="68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Testimonio personal: trabajadora de ASLE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0" y="636725"/>
            <a:ext cx="9144000" cy="450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“Yo trabajo en una de las áreas con más personas trabajando de manera colaborativa, el área jurídica, claramente orientada al cliente y con necesidad de respuestas inmediatas y accesibles por parte de cualquiera de las personas que integramos el área.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Colaboramos y nos relacionamos constantemente, intercambiamos conocimientos, dudas, acceso a documentación generada por otras personas, reducción de tiempos de búsqueda y redacción de documentos, accesibilidad en movilidad y desde cualquier dispositivo y con una garantía de seguridad que hasta ahora no teníamos.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El trabajo colaborativo nos permite trabajar simultáneamente en un mismo proyecto, incluso en un mismo documento, en tiempo real y ubiquo.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El método de trabajo te exige un compromiso, una disciplina, una manera de trabajo que permite a los demás también tener acceso a esa documentación.”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0" y="142500"/>
            <a:ext cx="9144000" cy="8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Futuro de la práctica y viabilidad para otros - transversalidad</a:t>
            </a:r>
            <a:endParaRPr sz="2400"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Extensión de la aplicación de las metodologías utilizadas en ASLECloud hacia el correo electrónico, finalizar los diagnósticos de competencias digitales y el plan de formación en base a sus resultados. Revisar los indicadores de seguimiento de que el sistema funciona asociados a aspectos de eficacia y eficiencia del trabajo compartido y colaborativo que sirvan para potenciar su uso y despliegue.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Los resultados obtenidos en la implantación de ASLECloud han permitido a la organización identificar los factores de éxito que pueden ser tenidos en cuenta por otras organizaciones que quieren replicar la práctica: trasparencia, productividad, flexibilidad, inmediatez, movilidad, trabajo colaborativo, comunicatividad con el cliente.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ASLECloud</a:t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Una estrategia colaborativa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Estrategia: de la EFQM al Modelo Gestión Avanzada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Fruto de una evolución y de un esfuerzo continuado a lo largo del tiempo: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14948"/>
            <a:ext cx="8520599" cy="2953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275" y="300038"/>
            <a:ext cx="7791450" cy="43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ctrTitle"/>
          </p:nvPr>
        </p:nvSpPr>
        <p:spPr>
          <a:xfrm>
            <a:off x="311708" y="1349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ASLECloud</a:t>
            </a:r>
            <a:endParaRPr/>
          </a:p>
        </p:txBody>
      </p:sp>
      <p:sp>
        <p:nvSpPr>
          <p:cNvPr id="81" name="Google Shape;81;p17"/>
          <p:cNvSpPr txBox="1"/>
          <p:nvPr>
            <p:ph idx="1" type="subTitle"/>
          </p:nvPr>
        </p:nvSpPr>
        <p:spPr>
          <a:xfrm>
            <a:off x="311700" y="2224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ctr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/>
              <a:t>I</a:t>
            </a:r>
            <a:r>
              <a:rPr lang="es"/>
              <a:t>niciativa de </a:t>
            </a:r>
            <a:r>
              <a:rPr b="1" lang="es"/>
              <a:t>carácter estratégico</a:t>
            </a:r>
            <a:r>
              <a:rPr lang="es"/>
              <a:t> desarrollada desde el grupo de trabajo del </a:t>
            </a:r>
            <a:r>
              <a:rPr b="1" lang="es"/>
              <a:t>Proceso de Mejora Continua</a:t>
            </a:r>
            <a:r>
              <a:rPr lang="es"/>
              <a:t> de ASLE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Implantación de soluciones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Ha permitido implantar </a:t>
            </a:r>
            <a:r>
              <a:rPr b="1" lang="es" sz="2400"/>
              <a:t>en el tiempo</a:t>
            </a:r>
            <a:r>
              <a:rPr lang="es" sz="2400"/>
              <a:t> soluciones que han mejorado: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Los métodos y modos de trabajo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La accesibilidad a la documentación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La productividad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La inmediatez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La comunicación con los clientes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s" sz="2400"/>
              <a:t>El trabajo colaborativo.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</a:t>
            </a:r>
            <a:r>
              <a:rPr lang="es"/>
              <a:t>dea clave 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Todo el proceso ha sido culminado con la implantación de un </a:t>
            </a:r>
            <a:r>
              <a:rPr b="1" lang="es" sz="2400"/>
              <a:t>sistema efectivo de gestión</a:t>
            </a:r>
            <a:r>
              <a:rPr lang="es" sz="2400"/>
              <a:t> de la documentación e información soportado en la “</a:t>
            </a:r>
            <a:r>
              <a:rPr b="1" lang="es" sz="2400"/>
              <a:t>nube</a:t>
            </a:r>
            <a:r>
              <a:rPr lang="es" sz="2400"/>
              <a:t>” haciendo efectivos los valores de </a:t>
            </a:r>
            <a:r>
              <a:rPr b="1" lang="es" sz="2400"/>
              <a:t>participación</a:t>
            </a:r>
            <a:r>
              <a:rPr lang="es" sz="2400"/>
              <a:t> y </a:t>
            </a:r>
            <a:r>
              <a:rPr b="1" lang="es" sz="2400"/>
              <a:t>transparencia</a:t>
            </a:r>
            <a:r>
              <a:rPr lang="es" sz="2400"/>
              <a:t> dentro de la organización.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Resultado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400"/>
              <a:t>F</a:t>
            </a:r>
            <a:r>
              <a:rPr lang="es" sz="2400"/>
              <a:t>ortalecimiento de la participación y transparencia en la gestión alineada con la DpV, permitiendo y fomentando el trabajo compartido, colaborativo y en red entre los miembros de la organización en tiempo real, de manera simultánea y desde </a:t>
            </a:r>
            <a:r>
              <a:rPr lang="es" sz="2400"/>
              <a:t>cualquier</a:t>
            </a:r>
            <a:r>
              <a:rPr lang="es" sz="2400"/>
              <a:t> dispositivo y lugar.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Claves del éxito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400"/>
              <a:t>I</a:t>
            </a:r>
            <a:r>
              <a:rPr lang="es" sz="2400"/>
              <a:t>ntegración en la estrategia, compromiso y formación de todo el personal, integración de nuevas metodologías como las 5S Digitales, las herramientas en la nube, deslocalización, escalabilidad de costes, actualizaciones permanentes, inteligencia de proveedor,... obteniendo como resultado: transparencia, productividad, flexibilidad, inmediatez, movilidad, trabajo colaborativo, comunicatividad con el cliente y nuevas competencias digitales.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